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7"/>
  </p:notesMasterIdLst>
  <p:sldIdLst>
    <p:sldId id="256" r:id="rId3"/>
    <p:sldId id="315" r:id="rId4"/>
    <p:sldId id="311" r:id="rId5"/>
    <p:sldId id="310" r:id="rId6"/>
    <p:sldId id="308" r:id="rId7"/>
    <p:sldId id="259" r:id="rId8"/>
    <p:sldId id="338" r:id="rId9"/>
    <p:sldId id="260" r:id="rId10"/>
    <p:sldId id="261" r:id="rId11"/>
    <p:sldId id="264" r:id="rId12"/>
    <p:sldId id="265" r:id="rId13"/>
    <p:sldId id="340" r:id="rId14"/>
    <p:sldId id="334" r:id="rId15"/>
    <p:sldId id="266" r:id="rId16"/>
    <p:sldId id="267" r:id="rId17"/>
    <p:sldId id="268" r:id="rId18"/>
    <p:sldId id="341" r:id="rId19"/>
    <p:sldId id="280" r:id="rId20"/>
    <p:sldId id="333" r:id="rId21"/>
    <p:sldId id="273" r:id="rId22"/>
    <p:sldId id="335" r:id="rId23"/>
    <p:sldId id="317" r:id="rId24"/>
    <p:sldId id="330" r:id="rId25"/>
    <p:sldId id="329" r:id="rId26"/>
    <p:sldId id="344" r:id="rId27"/>
    <p:sldId id="318" r:id="rId28"/>
    <p:sldId id="328" r:id="rId29"/>
    <p:sldId id="320" r:id="rId30"/>
    <p:sldId id="332" r:id="rId31"/>
    <p:sldId id="324" r:id="rId32"/>
    <p:sldId id="325" r:id="rId33"/>
    <p:sldId id="331" r:id="rId34"/>
    <p:sldId id="277" r:id="rId35"/>
    <p:sldId id="278" r:id="rId36"/>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2"/>
    <p:restoredTop sz="68776" autoAdjust="0"/>
  </p:normalViewPr>
  <p:slideViewPr>
    <p:cSldViewPr snapToGrid="0">
      <p:cViewPr varScale="1">
        <p:scale>
          <a:sx n="86" d="100"/>
          <a:sy n="86" d="100"/>
        </p:scale>
        <p:origin x="2328"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2" d="100"/>
        <a:sy n="11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from our online Conformance web app. This app allows companies to self-certify to the OpenChain Specification.</a:t>
            </a:r>
          </a:p>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five “Goals”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following the structure of the Specification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each goal is accomplished by answering the questions contained inside. For example, Goal 3 contains three yes or no questions.</a:t>
            </a:r>
            <a:endParaRPr sz="1200" b="0" i="0" u="none" strike="noStrike" cap="none" dirty="0">
              <a:solidFill>
                <a:schemeClr val="dk1"/>
              </a:solidFill>
              <a:latin typeface="Calibri"/>
              <a:ea typeface="Calibri"/>
              <a:cs typeface="Calibri"/>
              <a:sym typeface="Calibri"/>
            </a:endParaRPr>
          </a:p>
        </p:txBody>
      </p:sp>
      <p:sp>
        <p:nvSpPr>
          <p:cNvPr id="218" name="Google Shape;218;p9: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exciting thing is how easy this is. </a:t>
            </a:r>
            <a:r>
              <a:rPr lang="en-CA" sz="1200" b="0" i="0" u="none" strike="noStrike" cap="none" dirty="0">
                <a:solidFill>
                  <a:srgbClr val="00B4C2"/>
                </a:solidFill>
                <a:latin typeface="Calibri"/>
                <a:ea typeface="Calibri"/>
                <a:cs typeface="Calibri"/>
                <a:sym typeface="Calibri"/>
              </a:rPr>
              <a:t>If a company can answer Yes to each question they are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Conformant. This is a process companies can go through at their own pace and in private on the online Web App. Their conformance is only made public after they have passed the questionnaire and finalize their self-certification.</a:t>
            </a:r>
            <a:endParaRPr sz="1200" b="0" i="0" u="none" strike="noStrike" cap="none" dirty="0">
              <a:solidFill>
                <a:schemeClr val="dk1"/>
              </a:solidFill>
              <a:latin typeface="Calibri"/>
              <a:ea typeface="Calibri"/>
              <a:cs typeface="Calibri"/>
              <a:sym typeface="Calibri"/>
            </a:endParaRPr>
          </a:p>
        </p:txBody>
      </p:sp>
      <p:sp>
        <p:nvSpPr>
          <p:cNvPr id="225" name="Google Shape;225;p1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6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are a number of companies with a publicly announce OpenChain Conformant program. These companies come from a wide range of industries and represent a wide range of company sizes. Of course, there are many more undergoing OpenChain Conformance or without a publicly announced program.</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653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1: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To support this journey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especially around filling in the gaps identified when going through the OpenChain Conformance process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companies can use the library of material in the OpenChain Curriculum.</a:t>
            </a:r>
            <a:endParaRPr sz="1200" b="0" i="0" u="none" strike="noStrike" cap="none" dirty="0">
              <a:solidFill>
                <a:schemeClr val="dk1"/>
              </a:solidFill>
              <a:latin typeface="Calibri"/>
              <a:ea typeface="Calibri"/>
              <a:cs typeface="Calibri"/>
              <a:sym typeface="Calibri"/>
            </a:endParaRPr>
          </a:p>
        </p:txBody>
      </p:sp>
      <p:sp>
        <p:nvSpPr>
          <p:cNvPr id="232" name="Google Shape;232;p11: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an example of our training slides. In eight chapters and 80 slides we have reference material guiding people from “what is intellectual property” to “developer guidelines.” This reference slide deck can be used by companies to help support their internal training.</a:t>
            </a:r>
            <a:endParaRPr sz="1200" b="0" i="0" u="none" strike="noStrike" cap="none" dirty="0">
              <a:solidFill>
                <a:schemeClr val="dk1"/>
              </a:solidFill>
              <a:latin typeface="Calibri"/>
              <a:ea typeface="Calibri"/>
              <a:cs typeface="Calibri"/>
              <a:sym typeface="Calibri"/>
            </a:endParaRPr>
          </a:p>
        </p:txBody>
      </p:sp>
      <p:sp>
        <p:nvSpPr>
          <p:cNvPr id="239" name="Google Shape;239;p1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Even though the deck is a compact 80 slides it also contains a simple and useful open source compliance exam. The end of all eight chapters have a set of “check your understanding” questions. Put all eight sections together and you have a great reference exam.</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3: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training slides are only one part of the materials that the OpenChain Project provides to help companies of all sizes engage with and adopt the OpenChain standard for compliance in the supply chain.</a:t>
            </a:r>
            <a:endParaRPr sz="1200" b="0" i="0" u="none" strike="noStrike" cap="none" dirty="0">
              <a:solidFill>
                <a:schemeClr val="dk1"/>
              </a:solidFill>
              <a:latin typeface="Calibri"/>
              <a:ea typeface="Calibri"/>
              <a:cs typeface="Calibri"/>
              <a:sym typeface="Calibri"/>
            </a:endParaRPr>
          </a:p>
        </p:txBody>
      </p:sp>
      <p:sp>
        <p:nvSpPr>
          <p:cNvPr id="246" name="Google Shape;246;p13: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5633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the current Platinum Member companies in the OpenChain Project. As you can see, they are diverse, with Adobe standing shoulder to shoulder with Toyota in establishing this standard for open source compliance.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83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individuals involved in our community are just as diverse. You can see here that the leads of our various work teams are from areas of the OpenChain community outside of the Platinum Members. We regard this diversity as a great strength in the project.</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3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provide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context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need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look</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larger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world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Linux</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Foundation,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which</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OpenChain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also</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hosts</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1</a:t>
            </a:r>
            <a:r>
              <a:rPr lang="en-US" altLang="ja-JP" sz="1200" b="0" i="0" u="none" strike="noStrike" cap="none" dirty="0">
                <a:solidFill>
                  <a:schemeClr val="dk1"/>
                </a:solidFill>
                <a:latin typeface="Calibri"/>
                <a:ea typeface="Calibri"/>
                <a:cs typeface="Calibri"/>
                <a:sym typeface="Calibri"/>
              </a:rPr>
              <a:t>00</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other</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driving</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open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source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adoption.</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Most </a:t>
            </a:r>
            <a:r>
              <a:rPr lang="ja-JP" altLang="ja-JP" sz="1200" b="0" i="0" u="none" strike="noStrike" cap="none" dirty="0">
                <a:solidFill>
                  <a:schemeClr val="dk1"/>
                </a:solidFill>
                <a:latin typeface="Calibri"/>
                <a:ea typeface="Calibri"/>
                <a:cs typeface="Calibri"/>
                <a:sym typeface="Calibri"/>
              </a:rPr>
              <a:t>o</a:t>
            </a:r>
            <a:r>
              <a:rPr lang="en-US" altLang="ja-JP" sz="1200" b="0" i="0" u="none" strike="noStrike" cap="none" dirty="0">
                <a:solidFill>
                  <a:schemeClr val="dk1"/>
                </a:solidFill>
                <a:latin typeface="Calibri"/>
                <a:ea typeface="Calibri"/>
                <a:cs typeface="Calibri"/>
                <a:sym typeface="Calibri"/>
              </a:rPr>
              <a:t>f</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the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projects</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ja-JP" altLang="ja-JP" sz="1200" b="0" i="0" u="none" strike="noStrike" cap="none" dirty="0">
                <a:solidFill>
                  <a:schemeClr val="dk1"/>
                </a:solidFill>
                <a:latin typeface="Calibri"/>
                <a:ea typeface="Calibri"/>
                <a:cs typeface="Calibri"/>
                <a:sym typeface="Calibri"/>
              </a:rPr>
              <a:t>c</a:t>
            </a:r>
            <a:r>
              <a:rPr lang="en-US" altLang="ja-JP" sz="1200" b="0" i="0" u="none" strike="noStrike" cap="none" dirty="0">
                <a:solidFill>
                  <a:schemeClr val="dk1"/>
                </a:solidFill>
                <a:latin typeface="Calibri"/>
                <a:ea typeface="Calibri"/>
                <a:cs typeface="Calibri"/>
                <a:sym typeface="Calibri"/>
              </a:rPr>
              <a:t>ode,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some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create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governance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and</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compliance</a:t>
            </a:r>
            <a:r>
              <a:rPr lang="ja-JP" altLang="en-US" sz="1200" b="0" i="0" u="none" strike="noStrike" cap="none" dirty="0">
                <a:solidFill>
                  <a:schemeClr val="dk1"/>
                </a:solidFill>
                <a:latin typeface="Calibri"/>
                <a:ea typeface="Calibri"/>
                <a:cs typeface="Calibri"/>
                <a:sym typeface="Calibri"/>
              </a:rPr>
              <a:t> </a:t>
            </a:r>
            <a:r>
              <a:rPr lang="en-US" altLang="ja-JP" sz="1200" b="0" i="0" u="none" strike="noStrike" cap="none" dirty="0">
                <a:solidFill>
                  <a:schemeClr val="dk1"/>
                </a:solidFill>
                <a:latin typeface="Calibri"/>
                <a:ea typeface="Calibri"/>
                <a:cs typeface="Calibri"/>
                <a:sym typeface="Calibri"/>
              </a:rPr>
              <a:t>information. We are looking at 16 billion USD of collaborative development and tens of thousands of contributors alongside over 1,000 supporting companies.</a:t>
            </a: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community is very inclusive and all of our day to day work is done via work teams that meet via phone twice a month. We do a lot of our work on these calls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where we publish slides and minutes </a:t>
            </a:r>
            <a:r>
              <a:rPr lang="mr-IN"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 and we also do a lot of work on our mailing lists. Everyone is welcome to both. Indeed, we are actively seeking knowledge and contributors from all over the world. We are building a global standard and we want it to have a comprehensive global perspective.</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628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place a strong emphasis on making sure the calls and the project mailing lists can be found and joined by anyone.</a:t>
            </a: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237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a lot of progress around the project in 2018 and expect to significantly increase our activities and adoption in 2019.</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591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good illustration is from our Japan Work Group, which has steadily built out a pro-active series of workshops focused on practical outcomes to support adoption.</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1725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is complemented by a substantial local – and Japanese speaking – mailing list.</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615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the energy around the project emerge in interesting and useful new ways. For example, a German certification authority called TUV Sud has recently started to offer an open source compliance certification based on OpenChain. This is useful for areas such as automotive where TUV Sud is synonymous with quality checks by a third party.</a:t>
            </a: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62937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9c27cdfb_0_0:notes"/>
          <p:cNvSpPr>
            <a:spLocks noGrp="1" noRot="1" noChangeAspect="1"/>
          </p:cNvSpPr>
          <p:nvPr>
            <p:ph type="sldImg" idx="2"/>
          </p:nvPr>
        </p:nvSpPr>
        <p:spPr>
          <a:xfrm>
            <a:off x="342900" y="696913"/>
            <a:ext cx="6196013"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439c27cdfb_0_0: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seen a lot of progress around the project in 2018 and expect to significantly increase our activities and adoption in 2019.</a:t>
            </a:r>
            <a:endParaRPr sz="1200" b="0" i="0" u="none" strike="noStrike" cap="none" dirty="0">
              <a:solidFill>
                <a:schemeClr val="dk1"/>
              </a:solidFill>
              <a:latin typeface="Calibri"/>
              <a:ea typeface="Calibri"/>
              <a:cs typeface="Calibri"/>
              <a:sym typeface="Calibri"/>
            </a:endParaRPr>
          </a:p>
        </p:txBody>
      </p:sp>
      <p:sp>
        <p:nvSpPr>
          <p:cNvPr id="241" name="Google Shape;241;g439c27cdfb_0_0: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235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smtClean="0">
                <a:solidFill>
                  <a:schemeClr val="dk1"/>
                </a:solidFill>
                <a:latin typeface="Calibri"/>
                <a:ea typeface="Calibri"/>
                <a:cs typeface="Calibri"/>
                <a:sym typeface="Calibri"/>
              </a:rPr>
              <a:t>32</a:t>
            </a:fld>
            <a:endParaRPr lang="en-C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981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And that’s it. OpenChain is the standard that explains the key requirements of quality open source compliance programs. It is open, it has a vibrant community, and we want to work with you. Thank you so much for your time. Any questions?</a:t>
            </a: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is a </a:t>
            </a:r>
            <a:r>
              <a:rPr lang="en-US" sz="1200" b="0" i="0" u="none" strike="noStrike" cap="none" dirty="0" err="1">
                <a:solidFill>
                  <a:schemeClr val="dk1"/>
                </a:solidFill>
                <a:latin typeface="Calibri"/>
                <a:ea typeface="Calibri"/>
                <a:cs typeface="Calibri"/>
                <a:sym typeface="Calibri"/>
              </a:rPr>
              <a:t>whistlestop</a:t>
            </a:r>
            <a:r>
              <a:rPr lang="en-US" sz="1200" b="0" i="0" u="none" strike="noStrike" cap="none" dirty="0">
                <a:solidFill>
                  <a:schemeClr val="dk1"/>
                </a:solidFill>
                <a:latin typeface="Calibri"/>
                <a:ea typeface="Calibri"/>
                <a:cs typeface="Calibri"/>
                <a:sym typeface="Calibri"/>
              </a:rPr>
              <a:t> tour of Linux Foundation projects. We are not going to dwell on any single project. We are looking at scale.</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Open source license compliance is a gateway to accessing projects like these. It is gateway to 16 billion dollars of code, platforms that can accelerate any market.</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There is a clear business context for compliance. While often characterized as a boring legal matter, compliance is core to effective strategic engagement with open source technology.</a:t>
            </a: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most important thing is that the </a:t>
            </a:r>
            <a:r>
              <a:rPr lang="en-CA" sz="1200" b="0" i="0" u="none" strike="noStrike" cap="none" dirty="0" err="1">
                <a:solidFill>
                  <a:srgbClr val="00B4C2"/>
                </a:solidFill>
                <a:latin typeface="Calibri"/>
                <a:ea typeface="Calibri"/>
                <a:cs typeface="Calibri"/>
                <a:sym typeface="Calibri"/>
              </a:rPr>
              <a:t>OpenChain</a:t>
            </a:r>
            <a:r>
              <a:rPr lang="en-CA" sz="1200" b="0" i="0" u="none" strike="noStrike" cap="none" dirty="0">
                <a:solidFill>
                  <a:srgbClr val="00B4C2"/>
                </a:solidFill>
                <a:latin typeface="Calibri"/>
                <a:ea typeface="Calibri"/>
                <a:cs typeface="Calibri"/>
                <a:sym typeface="Calibri"/>
              </a:rPr>
              <a:t> Specification defines the requirements for a quality compliance program. </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This definition is kept as simple and as broadly applicable as possible to ensure global accessibility.</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353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The OpenChain Specification confirms a company has open source processes, policies and training.</a:t>
            </a:r>
            <a:br>
              <a:rPr lang="en-CA" sz="1200" b="0" i="0" u="none" strike="noStrike" cap="none" dirty="0">
                <a:solidFill>
                  <a:srgbClr val="00B4C2"/>
                </a:solidFill>
                <a:latin typeface="Calibri"/>
                <a:ea typeface="Calibri"/>
                <a:cs typeface="Calibri"/>
                <a:sym typeface="Calibri"/>
              </a:rPr>
            </a:br>
            <a:br>
              <a:rPr lang="en-CA" sz="1200" b="0" i="0" u="none" strike="noStrike" cap="none" dirty="0">
                <a:solidFill>
                  <a:srgbClr val="00B4C2"/>
                </a:solidFill>
                <a:latin typeface="Calibri"/>
                <a:ea typeface="Calibri"/>
                <a:cs typeface="Calibri"/>
                <a:sym typeface="Calibri"/>
              </a:rPr>
            </a:br>
            <a:r>
              <a:rPr lang="en-CA" sz="12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openchainproject.org/community"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certification.openchainproject.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subTitle" idx="1"/>
          </p:nvPr>
        </p:nvSpPr>
        <p:spPr>
          <a:xfrm>
            <a:off x="674176" y="4435713"/>
            <a:ext cx="107241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B4C2"/>
              </a:buClr>
              <a:buSzPts val="900"/>
              <a:buFont typeface="Arial"/>
              <a:buNone/>
            </a:pPr>
            <a:r>
              <a:rPr lang="en-CA" sz="3600" b="0" i="0" u="none" strike="noStrike" cap="none" dirty="0">
                <a:solidFill>
                  <a:srgbClr val="00B4C2"/>
                </a:solidFill>
                <a:latin typeface="Calibri"/>
                <a:ea typeface="Calibri"/>
                <a:cs typeface="Calibri"/>
                <a:sym typeface="Calibri"/>
              </a:rPr>
              <a:t>Great Open Source Compliance For Everyone</a:t>
            </a:r>
            <a:endParaRPr sz="2400" b="0" i="0" u="none" strike="noStrike" cap="none" dirty="0">
              <a:solidFill>
                <a:srgbClr val="00B4C2"/>
              </a:solidFill>
              <a:latin typeface="Calibri"/>
              <a:ea typeface="Calibri"/>
              <a:cs typeface="Calibri"/>
              <a:sym typeface="Calibri"/>
            </a:endParaRPr>
          </a:p>
        </p:txBody>
      </p:sp>
      <p:sp>
        <p:nvSpPr>
          <p:cNvPr id="160" name="Google Shape;160;p18"/>
          <p:cNvSpPr txBox="1">
            <a:spLocks noGrp="1"/>
          </p:cNvSpPr>
          <p:nvPr>
            <p:ph type="ftr" idx="11"/>
          </p:nvPr>
        </p:nvSpPr>
        <p:spPr>
          <a:xfrm>
            <a:off x="3689850" y="6156325"/>
            <a:ext cx="48123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300"/>
              <a:buFont typeface="Calibri"/>
              <a:buNone/>
            </a:pPr>
            <a:r>
              <a:rPr lang="en-CA" sz="1200" b="0" i="0" u="none" strike="noStrike" cap="none" dirty="0">
                <a:solidFill>
                  <a:srgbClr val="888888"/>
                </a:solidFill>
                <a:latin typeface="Calibri"/>
                <a:ea typeface="Calibri"/>
                <a:cs typeface="Calibri"/>
                <a:sym typeface="Calibri"/>
              </a:rPr>
              <a:t>OpenChain Project - The Linux Foundation</a:t>
            </a:r>
            <a:br>
              <a:rPr lang="en-CA" sz="1200" b="0" i="0" u="none" strike="noStrike" cap="none" dirty="0">
                <a:solidFill>
                  <a:srgbClr val="888888"/>
                </a:solidFill>
                <a:latin typeface="Calibri"/>
                <a:ea typeface="Calibri"/>
                <a:cs typeface="Calibri"/>
                <a:sym typeface="Calibri"/>
              </a:rPr>
            </a:br>
            <a:r>
              <a:rPr lang="en-CA" sz="1200" b="0" i="0" u="none" strike="noStrike" cap="none" dirty="0">
                <a:solidFill>
                  <a:srgbClr val="888888"/>
                </a:solidFill>
                <a:latin typeface="Calibri"/>
                <a:ea typeface="Calibri"/>
                <a:cs typeface="Calibri"/>
                <a:sym typeface="Calibri"/>
              </a:rPr>
              <a:t>Available under the </a:t>
            </a:r>
            <a:r>
              <a:rPr lang="en-CA" sz="1200" b="0" i="0" u="sng" strike="noStrike" cap="none" dirty="0">
                <a:solidFill>
                  <a:schemeClr val="hlink"/>
                </a:solidFill>
                <a:latin typeface="Calibri"/>
                <a:ea typeface="Calibri"/>
                <a:cs typeface="Calibri"/>
                <a:sym typeface="Calibri"/>
                <a:hlinkClick r:id="rId3"/>
              </a:rPr>
              <a:t>CC Attribution-NoDerivatives 4.0 International license</a:t>
            </a:r>
            <a:r>
              <a:rPr lang="en-CA" sz="1200" b="0" i="0" u="none" strike="noStrike" cap="none" dirty="0">
                <a:solidFill>
                  <a:srgbClr val="888888"/>
                </a:solidFill>
                <a:latin typeface="Calibri"/>
                <a:ea typeface="Calibri"/>
                <a:cs typeface="Calibri"/>
                <a:sym typeface="Calibri"/>
              </a:rPr>
              <a:t>.</a:t>
            </a:r>
            <a:endParaRPr sz="1200" b="0" i="0" u="none" strike="noStrike" cap="none" dirty="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4" name="Picture 3">
            <a:extLst>
              <a:ext uri="{FF2B5EF4-FFF2-40B4-BE49-F238E27FC236}">
                <a16:creationId xmlns:a16="http://schemas.microsoft.com/office/drawing/2014/main" id="{6550AD41-BB6B-AB44-B6AF-4BB0765F29A7}"/>
              </a:ext>
            </a:extLst>
          </p:cNvPr>
          <p:cNvPicPr>
            <a:picLocks noChangeAspect="1"/>
          </p:cNvPicPr>
          <p:nvPr/>
        </p:nvPicPr>
        <p:blipFill rotWithShape="1">
          <a:blip r:embed="rId3"/>
          <a:srcRect l="596" t="7730" r="50631" b="699"/>
          <a:stretch/>
        </p:blipFill>
        <p:spPr>
          <a:xfrm>
            <a:off x="2454539" y="0"/>
            <a:ext cx="8002282" cy="66106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If a company can answer “Yes” to each question they are OpenChain Conformant.</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B8AA2FEF-4503-8944-8915-D89A11CDB325}"/>
              </a:ext>
            </a:extLst>
          </p:cNvPr>
          <p:cNvPicPr>
            <a:picLocks noChangeAspect="1"/>
          </p:cNvPicPr>
          <p:nvPr/>
        </p:nvPicPr>
        <p:blipFill>
          <a:blip r:embed="rId3"/>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241284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257D305C-A1D3-1740-84CC-F81530967C51}"/>
              </a:ext>
            </a:extLst>
          </p:cNvPr>
          <p:cNvPicPr>
            <a:picLocks noChangeAspect="1"/>
          </p:cNvPicPr>
          <p:nvPr/>
        </p:nvPicPr>
        <p:blipFill rotWithShape="1">
          <a:blip r:embed="rId3"/>
          <a:srcRect r="3557" b="1"/>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13</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294140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The OpenChain Project provides reference material to help with conformance.</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119" name="Rectangle 1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29" descr="Screen Shot 2017-11-17 at 10.08.23.png"/>
          <p:cNvPicPr preferRelativeResize="0"/>
          <p:nvPr/>
        </p:nvPicPr>
        <p:blipFill rotWithShape="1">
          <a:blip r:embed="rId3">
            <a:extLst/>
          </a:blip>
          <a:srcRect/>
          <a:stretch/>
        </p:blipFill>
        <p:spPr>
          <a:xfrm>
            <a:off x="889396" y="643467"/>
            <a:ext cx="10413208" cy="557106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126" name="Rectangle 1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oogle Shape;249;p30" descr="Screen Shot 2017-11-17 at 10.08.35.png"/>
          <p:cNvPicPr preferRelativeResize="0"/>
          <p:nvPr/>
        </p:nvPicPr>
        <p:blipFill rotWithShape="1">
          <a:blip r:embed="rId3">
            <a:extLst/>
          </a:blip>
          <a:srcRect t="1310" r="1" b="4063"/>
          <a:stretch/>
        </p:blipFill>
        <p:spPr>
          <a:xfrm>
            <a:off x="643467" y="719527"/>
            <a:ext cx="10905066" cy="549500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8E1CBEA-7D4C-CA48-9F05-EF8682C9472B}"/>
              </a:ext>
            </a:extLst>
          </p:cNvPr>
          <p:cNvPicPr>
            <a:picLocks noChangeAspect="1"/>
          </p:cNvPicPr>
          <p:nvPr/>
        </p:nvPicPr>
        <p:blipFill>
          <a:blip r:embed="rId3"/>
          <a:stretch>
            <a:fillRect/>
          </a:stretch>
        </p:blipFill>
        <p:spPr>
          <a:xfrm>
            <a:off x="9443" y="0"/>
            <a:ext cx="12173113" cy="6858000"/>
          </a:xfrm>
          <a:prstGeom prst="rect">
            <a:avLst/>
          </a:prstGeom>
        </p:spPr>
      </p:pic>
    </p:spTree>
    <p:extLst>
      <p:ext uri="{BB962C8B-B14F-4D97-AF65-F5344CB8AC3E}">
        <p14:creationId xmlns:p14="http://schemas.microsoft.com/office/powerpoint/2010/main" val="131370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5" name="Picture 4">
            <a:extLst>
              <a:ext uri="{FF2B5EF4-FFF2-40B4-BE49-F238E27FC236}">
                <a16:creationId xmlns:a16="http://schemas.microsoft.com/office/drawing/2014/main" id="{C83DAD38-E893-8047-B4A2-1BC242EBF218}"/>
              </a:ext>
            </a:extLst>
          </p:cNvPr>
          <p:cNvPicPr>
            <a:picLocks noChangeAspect="1"/>
          </p:cNvPicPr>
          <p:nvPr/>
        </p:nvPicPr>
        <p:blipFill rotWithShape="1">
          <a:blip r:embed="rId3"/>
          <a:srcRect t="2174"/>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18</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4013197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D2528A2E-0ACD-874B-AFEB-08F03863546B}"/>
              </a:ext>
            </a:extLst>
          </p:cNvPr>
          <p:cNvPicPr>
            <a:picLocks noChangeAspect="1"/>
          </p:cNvPicPr>
          <p:nvPr/>
        </p:nvPicPr>
        <p:blipFill>
          <a:blip r:embed="rId3"/>
          <a:stretch>
            <a:fillRect/>
          </a:stretch>
        </p:blipFill>
        <p:spPr>
          <a:xfrm>
            <a:off x="1473940" y="389995"/>
            <a:ext cx="9244120" cy="6078009"/>
          </a:xfrm>
          <a:prstGeom prst="rect">
            <a:avLst/>
          </a:prstGeom>
        </p:spPr>
      </p:pic>
    </p:spTree>
    <p:extLst>
      <p:ext uri="{BB962C8B-B14F-4D97-AF65-F5344CB8AC3E}">
        <p14:creationId xmlns:p14="http://schemas.microsoft.com/office/powerpoint/2010/main" val="282089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descr="Screen Shot 2018-08-10 at 14.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3325"/>
            <a:ext cx="12192000" cy="3659486"/>
          </a:xfrm>
          <a:prstGeom prst="rect">
            <a:avLst/>
          </a:prstGeom>
        </p:spPr>
      </p:pic>
      <p:pic>
        <p:nvPicPr>
          <p:cNvPr id="4" name="Picture 3" descr="Linux_Foundation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 y="214193"/>
            <a:ext cx="4472656" cy="1359687"/>
          </a:xfrm>
          <a:prstGeom prst="rect">
            <a:avLst/>
          </a:prstGeom>
        </p:spPr>
      </p:pic>
    </p:spTree>
    <p:extLst>
      <p:ext uri="{BB962C8B-B14F-4D97-AF65-F5344CB8AC3E}">
        <p14:creationId xmlns:p14="http://schemas.microsoft.com/office/powerpoint/2010/main" val="27855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Work Teams supporting OpenChain:</a:t>
            </a:r>
            <a:endParaRPr sz="4400" b="0" i="0" u="none" strike="noStrike" cap="none">
              <a:solidFill>
                <a:srgbClr val="00B4C2"/>
              </a:solidFill>
              <a:latin typeface="Calibri"/>
              <a:ea typeface="Calibri"/>
              <a:cs typeface="Calibri"/>
              <a:sym typeface="Calibri"/>
            </a:endParaRPr>
          </a:p>
        </p:txBody>
      </p:sp>
      <p:sp>
        <p:nvSpPr>
          <p:cNvPr id="287" name="Google Shape;287;p35"/>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Specification - Chaired by Mark </a:t>
            </a:r>
            <a:r>
              <a:rPr lang="en-CA" sz="2800" b="0" i="0" u="none" strike="noStrike" cap="none" dirty="0" err="1">
                <a:solidFill>
                  <a:srgbClr val="7F7F7F"/>
                </a:solidFill>
                <a:latin typeface="Calibri"/>
                <a:ea typeface="Calibri"/>
                <a:cs typeface="Calibri"/>
                <a:sym typeface="Calibri"/>
              </a:rPr>
              <a:t>Gisi</a:t>
            </a:r>
            <a:r>
              <a:rPr lang="en-CA" sz="2800" b="0" i="0" u="none" strike="noStrike" cap="none" dirty="0">
                <a:solidFill>
                  <a:srgbClr val="7F7F7F"/>
                </a:solidFill>
                <a:latin typeface="Calibri"/>
                <a:ea typeface="Calibri"/>
                <a:cs typeface="Calibri"/>
                <a:sym typeface="Calibri"/>
              </a:rPr>
              <a:t> (Wind River)</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Conformance - Chaired by Miriam </a:t>
            </a:r>
            <a:r>
              <a:rPr lang="en-CA" sz="2800" b="0" i="0" u="none" strike="noStrike" cap="none" dirty="0" err="1">
                <a:solidFill>
                  <a:srgbClr val="7F7F7F"/>
                </a:solidFill>
                <a:latin typeface="Calibri"/>
                <a:ea typeface="Calibri"/>
                <a:cs typeface="Calibri"/>
                <a:sym typeface="Calibri"/>
              </a:rPr>
              <a:t>Ballhausen</a:t>
            </a:r>
            <a:r>
              <a:rPr lang="en-CA" sz="2800" b="0" i="0" u="none" strike="noStrike" cap="none" dirty="0">
                <a:solidFill>
                  <a:srgbClr val="7F7F7F"/>
                </a:solidFill>
                <a:latin typeface="Calibri"/>
                <a:ea typeface="Calibri"/>
                <a:cs typeface="Calibri"/>
                <a:sym typeface="Calibri"/>
              </a:rPr>
              <a:t> (SCA)</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7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Curriculum - Chaired by </a:t>
            </a:r>
            <a:r>
              <a:rPr lang="en-CA" sz="2800" b="0" i="0" u="none" strike="noStrike" cap="none" dirty="0" err="1">
                <a:solidFill>
                  <a:srgbClr val="7F7F7F"/>
                </a:solidFill>
                <a:latin typeface="Calibri"/>
                <a:ea typeface="Calibri"/>
                <a:cs typeface="Calibri"/>
                <a:sym typeface="Calibri"/>
              </a:rPr>
              <a:t>Alexios</a:t>
            </a:r>
            <a:r>
              <a:rPr lang="en-CA" sz="2800" b="0" i="0" u="none" strike="noStrike" cap="none" dirty="0">
                <a:solidFill>
                  <a:srgbClr val="7F7F7F"/>
                </a:solidFill>
                <a:latin typeface="Calibri"/>
                <a:ea typeface="Calibri"/>
                <a:cs typeface="Calibri"/>
                <a:sym typeface="Calibri"/>
              </a:rPr>
              <a:t> </a:t>
            </a:r>
            <a:r>
              <a:rPr lang="en-CA" sz="2800" b="0" i="0" u="none" strike="noStrike" cap="none" dirty="0" err="1">
                <a:solidFill>
                  <a:srgbClr val="7F7F7F"/>
                </a:solidFill>
                <a:latin typeface="Calibri"/>
                <a:ea typeface="Calibri"/>
                <a:cs typeface="Calibri"/>
                <a:sym typeface="Calibri"/>
              </a:rPr>
              <a:t>Zavros</a:t>
            </a:r>
            <a:r>
              <a:rPr lang="en-CA" sz="2800" b="0" i="0" u="none" strike="noStrike" cap="none" dirty="0">
                <a:solidFill>
                  <a:srgbClr val="7F7F7F"/>
                </a:solidFill>
                <a:latin typeface="Calibri"/>
                <a:ea typeface="Calibri"/>
                <a:cs typeface="Calibri"/>
                <a:sym typeface="Calibri"/>
              </a:rPr>
              <a:t> (Intel)</a:t>
            </a:r>
            <a:endParaRPr sz="2800" b="0" i="0" u="none" strike="noStrike" cap="none" dirty="0">
              <a:solidFill>
                <a:srgbClr val="7F7F7F"/>
              </a:solidFill>
              <a:latin typeface="Calibri"/>
              <a:ea typeface="Calibri"/>
              <a:cs typeface="Calibri"/>
              <a:sym typeface="Calibri"/>
            </a:endParaRPr>
          </a:p>
          <a:p>
            <a:pPr marL="514350" marR="0" lvl="0" indent="-514350" algn="l" rtl="0">
              <a:lnSpc>
                <a:spcPct val="90000"/>
              </a:lnSpc>
              <a:spcBef>
                <a:spcPts val="0"/>
              </a:spcBef>
              <a:spcAft>
                <a:spcPts val="0"/>
              </a:spcAft>
              <a:buClr>
                <a:srgbClr val="7F7F7F"/>
              </a:buClr>
              <a:buSzPts val="2800"/>
              <a:buFont typeface="+mj-lt"/>
              <a:buAutoNum type="arabicPeriod"/>
            </a:pPr>
            <a:endParaRPr sz="2800" b="0" i="0" u="none" strike="noStrike" cap="none" dirty="0">
              <a:solidFill>
                <a:srgbClr val="7F7F7F"/>
              </a:solidFill>
              <a:latin typeface="Calibri"/>
              <a:ea typeface="Calibri"/>
              <a:cs typeface="Calibri"/>
              <a:sym typeface="Calibri"/>
            </a:endParaRPr>
          </a:p>
          <a:p>
            <a:pPr marL="742950" marR="0" lvl="0" indent="-514350" algn="l" rtl="0">
              <a:lnSpc>
                <a:spcPct val="90000"/>
              </a:lnSpc>
              <a:spcBef>
                <a:spcPts val="0"/>
              </a:spcBef>
              <a:spcAft>
                <a:spcPts val="0"/>
              </a:spcAft>
              <a:buClr>
                <a:srgbClr val="7F7F7F"/>
              </a:buClr>
              <a:buSzPts val="2800"/>
              <a:buFont typeface="+mj-lt"/>
              <a:buAutoNum type="arabicPeriod"/>
            </a:pPr>
            <a:r>
              <a:rPr lang="en-CA" sz="2800" b="0" i="0" u="none" strike="noStrike" cap="none" dirty="0">
                <a:solidFill>
                  <a:srgbClr val="7F7F7F"/>
                </a:solidFill>
                <a:latin typeface="Calibri"/>
                <a:ea typeface="Calibri"/>
                <a:cs typeface="Calibri"/>
                <a:sym typeface="Calibri"/>
              </a:rPr>
              <a:t>Onboarding - Chaired by Nathan </a:t>
            </a:r>
            <a:r>
              <a:rPr lang="en-CA" sz="2800" b="0" i="0" u="none" strike="noStrike" cap="none" dirty="0" err="1">
                <a:solidFill>
                  <a:srgbClr val="7F7F7F"/>
                </a:solidFill>
                <a:latin typeface="Calibri"/>
                <a:ea typeface="Calibri"/>
                <a:cs typeface="Calibri"/>
                <a:sym typeface="Calibri"/>
              </a:rPr>
              <a:t>Kumagai</a:t>
            </a:r>
            <a:r>
              <a:rPr lang="en-CA" sz="2800" b="0" i="0" u="none" strike="noStrike" cap="none" dirty="0">
                <a:solidFill>
                  <a:srgbClr val="7F7F7F"/>
                </a:solidFill>
                <a:latin typeface="Calibri"/>
                <a:ea typeface="Calibri"/>
                <a:cs typeface="Calibri"/>
                <a:sym typeface="Calibri"/>
              </a:rPr>
              <a:t> (Qualcomm)</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77225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pic>
        <p:nvPicPr>
          <p:cNvPr id="3" name="Picture 2">
            <a:extLst>
              <a:ext uri="{FF2B5EF4-FFF2-40B4-BE49-F238E27FC236}">
                <a16:creationId xmlns:a16="http://schemas.microsoft.com/office/drawing/2014/main" id="{99B8CCCE-552A-2D4F-B9C8-4F7C39CF41A4}"/>
              </a:ext>
            </a:extLst>
          </p:cNvPr>
          <p:cNvPicPr>
            <a:picLocks noChangeAspect="1"/>
          </p:cNvPicPr>
          <p:nvPr/>
        </p:nvPicPr>
        <p:blipFill rotWithShape="1">
          <a:blip r:embed="rId3"/>
          <a:srcRect b="1747"/>
          <a:stretch/>
        </p:blipFill>
        <p:spPr>
          <a:xfrm>
            <a:off x="20" y="10"/>
            <a:ext cx="12191980" cy="6857990"/>
          </a:xfrm>
          <a:prstGeom prst="rect">
            <a:avLst/>
          </a:prstGeom>
        </p:spPr>
      </p:pic>
      <p:sp>
        <p:nvSpPr>
          <p:cNvPr id="309" name="Shape 309"/>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Clr>
                <a:srgbClr val="898989"/>
              </a:buClr>
              <a:buSzPts val="300"/>
              <a:buFont typeface="Calibri"/>
              <a:buNone/>
            </a:pPr>
            <a:fld id="{00000000-1234-1234-1234-123412341234}" type="slidenum">
              <a:rPr lang="en-US" b="0" i="0" u="none" strike="noStrike" kern="1200" cap="none">
                <a:solidFill>
                  <a:srgbClr val="FFFFFF"/>
                </a:solidFill>
                <a:latin typeface="+mn-lt"/>
                <a:ea typeface="+mn-ea"/>
                <a:cs typeface="+mn-cs"/>
                <a:sym typeface="Calibri"/>
              </a:rPr>
              <a:pPr marR="0" lvl="0" indent="0">
                <a:spcBef>
                  <a:spcPts val="0"/>
                </a:spcBef>
                <a:spcAft>
                  <a:spcPts val="600"/>
                </a:spcAft>
                <a:buClr>
                  <a:srgbClr val="898989"/>
                </a:buClr>
                <a:buSzPts val="300"/>
                <a:buFont typeface="Calibri"/>
                <a:buNone/>
              </a:pPr>
              <a:t>21</a:t>
            </a:fld>
            <a:endParaRPr lang="en-US" b="0" i="0" u="none" strike="noStrike" kern="1200" cap="none">
              <a:solidFill>
                <a:srgbClr val="FFFFFF"/>
              </a:solidFill>
              <a:latin typeface="+mn-lt"/>
              <a:ea typeface="+mn-ea"/>
              <a:cs typeface="+mn-cs"/>
              <a:sym typeface="Calibri"/>
            </a:endParaRPr>
          </a:p>
        </p:txBody>
      </p:sp>
    </p:spTree>
    <p:extLst>
      <p:ext uri="{BB962C8B-B14F-4D97-AF65-F5344CB8AC3E}">
        <p14:creationId xmlns:p14="http://schemas.microsoft.com/office/powerpoint/2010/main" val="3811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dirty="0"/>
              <a:t>Recent Progress</a:t>
            </a:r>
            <a:endParaRPr sz="4400" b="0" i="0" u="none" strike="noStrike" cap="none" dirty="0">
              <a:solidFill>
                <a:srgbClr val="00B4C2"/>
              </a:solidFill>
              <a:latin typeface="Calibri"/>
              <a:ea typeface="Calibri"/>
              <a:cs typeface="Calibri"/>
              <a:sym typeface="Calibri"/>
            </a:endParaRPr>
          </a:p>
        </p:txBody>
      </p:sp>
      <p:sp>
        <p:nvSpPr>
          <p:cNvPr id="245" name="Google Shape;245;p2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90000"/>
              </a:lnSpc>
              <a:spcBef>
                <a:spcPts val="0"/>
              </a:spcBef>
              <a:spcAft>
                <a:spcPts val="0"/>
              </a:spcAft>
              <a:buClr>
                <a:srgbClr val="7F7F7F"/>
              </a:buClr>
              <a:buSzPts val="2800"/>
              <a:buFont typeface="Arial"/>
              <a:buAutoNum type="arabicPeriod"/>
            </a:pPr>
            <a:r>
              <a:rPr lang="en-CA" dirty="0"/>
              <a:t> International Partners - from law firms to certification authorities in Europe, Asia and the Americas</a:t>
            </a:r>
          </a:p>
          <a:p>
            <a:pPr marL="457200" marR="0" lvl="0" indent="-228600" algn="l" rtl="0">
              <a:lnSpc>
                <a:spcPct val="90000"/>
              </a:lnSpc>
              <a:spcBef>
                <a:spcPts val="0"/>
              </a:spcBef>
              <a:spcAft>
                <a:spcPts val="0"/>
              </a:spcAft>
              <a:buClr>
                <a:srgbClr val="7F7F7F"/>
              </a:buClr>
              <a:buSzPts val="2800"/>
              <a:buFont typeface="Arial"/>
              <a:buAutoNum type="arabicPeriod"/>
            </a:pPr>
            <a:endParaRPr lang="en-US" dirty="0"/>
          </a:p>
          <a:p>
            <a:pPr indent="-228600">
              <a:spcBef>
                <a:spcPts val="0"/>
              </a:spcBef>
              <a:buFont typeface="Arial"/>
              <a:buAutoNum type="arabicPeriod"/>
            </a:pPr>
            <a:r>
              <a:rPr lang="en-CA" dirty="0"/>
              <a:t> Significant new board members like Toshiba, Facebook, Google, Uber and Microsoft </a:t>
            </a:r>
          </a:p>
          <a:p>
            <a:pPr marL="457200" marR="0" lvl="0" indent="-228600" algn="l" rtl="0">
              <a:lnSpc>
                <a:spcPct val="90000"/>
              </a:lnSpc>
              <a:spcBef>
                <a:spcPts val="0"/>
              </a:spcBef>
              <a:spcAft>
                <a:spcPts val="0"/>
              </a:spcAft>
              <a:buClr>
                <a:srgbClr val="7F7F7F"/>
              </a:buClr>
              <a:buSzPts val="2800"/>
              <a:buFont typeface="Arial"/>
              <a:buAutoNum type="arabicPeriod"/>
            </a:pPr>
            <a:endParaRPr lang="en-CA" dirty="0"/>
          </a:p>
          <a:p>
            <a:pPr indent="-228600">
              <a:spcBef>
                <a:spcPts val="0"/>
              </a:spcBef>
              <a:buFont typeface="Arial"/>
              <a:buAutoNum type="arabicPeriod"/>
            </a:pPr>
            <a:r>
              <a:rPr lang="en-US" dirty="0"/>
              <a:t> A move towards formal standardization via the PAS process for ISO with ETA Q1 2020</a:t>
            </a:r>
          </a:p>
        </p:txBody>
      </p:sp>
    </p:spTree>
    <p:extLst>
      <p:ext uri="{BB962C8B-B14F-4D97-AF65-F5344CB8AC3E}">
        <p14:creationId xmlns:p14="http://schemas.microsoft.com/office/powerpoint/2010/main" val="237724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5534025"/>
            <a:ext cx="10515600" cy="822326"/>
          </a:xfrm>
          <a:prstGeom prst="rect">
            <a:avLst/>
          </a:prstGeom>
        </p:spPr>
        <p:txBody>
          <a:bodyPr spcFirstLastPara="1" vert="horz" lIns="91440" tIns="45720" rIns="91440" bIns="45720" rtlCol="0" anchor="ctr" anchorCtr="0">
            <a:normAutofit/>
          </a:bodyPr>
          <a:lstStyle/>
          <a:p>
            <a:pPr marL="0" marR="0" lvl="0" indent="0" algn="ctr">
              <a:spcBef>
                <a:spcPct val="0"/>
              </a:spcBef>
              <a:spcAft>
                <a:spcPts val="0"/>
              </a:spcAft>
              <a:buClr>
                <a:srgbClr val="00B4C2"/>
              </a:buClr>
              <a:buSzPts val="1100"/>
            </a:pPr>
            <a:r>
              <a:rPr lang="en-US" kern="1200" dirty="0">
                <a:solidFill>
                  <a:schemeClr val="tx1"/>
                </a:solidFill>
                <a:latin typeface="+mj-lt"/>
                <a:ea typeface="+mj-ea"/>
                <a:cs typeface="+mj-cs"/>
              </a:rPr>
              <a:t>Meetings in Japan</a:t>
            </a:r>
            <a:endParaRPr lang="en-US" b="0" i="0" u="none" strike="noStrike" kern="1200" cap="none" dirty="0">
              <a:solidFill>
                <a:schemeClr val="tx1"/>
              </a:solidFill>
              <a:latin typeface="+mj-lt"/>
              <a:ea typeface="+mj-ea"/>
              <a:cs typeface="+mj-cs"/>
              <a:sym typeface="Calibri"/>
            </a:endParaRPr>
          </a:p>
        </p:txBody>
      </p:sp>
      <p:pic>
        <p:nvPicPr>
          <p:cNvPr id="3" name="Picture 2">
            <a:extLst>
              <a:ext uri="{FF2B5EF4-FFF2-40B4-BE49-F238E27FC236}">
                <a16:creationId xmlns:a16="http://schemas.microsoft.com/office/drawing/2014/main" id="{C28F343D-22CE-5049-A2E5-C12094EE763C}"/>
              </a:ext>
            </a:extLst>
          </p:cNvPr>
          <p:cNvPicPr>
            <a:picLocks noChangeAspect="1"/>
          </p:cNvPicPr>
          <p:nvPr/>
        </p:nvPicPr>
        <p:blipFill rotWithShape="1">
          <a:blip r:embed="rId3"/>
          <a:srcRect l="270" r="5960" b="-1"/>
          <a:stretch/>
        </p:blipFill>
        <p:spPr>
          <a:xfrm>
            <a:off x="20" y="10"/>
            <a:ext cx="12191980" cy="5395902"/>
          </a:xfrm>
          <a:prstGeom prst="rect">
            <a:avLst/>
          </a:prstGeom>
        </p:spPr>
      </p:pic>
    </p:spTree>
    <p:extLst>
      <p:ext uri="{BB962C8B-B14F-4D97-AF65-F5344CB8AC3E}">
        <p14:creationId xmlns:p14="http://schemas.microsoft.com/office/powerpoint/2010/main" val="583323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5534025"/>
            <a:ext cx="10515600" cy="822326"/>
          </a:xfrm>
          <a:prstGeom prst="rect">
            <a:avLst/>
          </a:prstGeom>
        </p:spPr>
        <p:txBody>
          <a:bodyPr spcFirstLastPara="1" vert="horz" lIns="91440" tIns="45720" rIns="91440" bIns="45720" rtlCol="0" anchor="ctr" anchorCtr="0">
            <a:normAutofit/>
          </a:bodyPr>
          <a:lstStyle/>
          <a:p>
            <a:pPr marL="0" marR="0" lvl="0" indent="0" algn="ctr">
              <a:spcBef>
                <a:spcPct val="0"/>
              </a:spcBef>
              <a:spcAft>
                <a:spcPts val="0"/>
              </a:spcAft>
              <a:buClr>
                <a:srgbClr val="00B4C2"/>
              </a:buClr>
              <a:buSzPts val="1100"/>
            </a:pPr>
            <a:r>
              <a:rPr lang="en-US" b="0" i="0" u="none" strike="noStrike" kern="1200" cap="none" dirty="0">
                <a:solidFill>
                  <a:schemeClr val="tx1"/>
                </a:solidFill>
                <a:latin typeface="+mj-lt"/>
                <a:ea typeface="+mj-ea"/>
                <a:cs typeface="+mj-cs"/>
                <a:sym typeface="Calibri"/>
              </a:rPr>
              <a:t>Japanese Mailing List</a:t>
            </a:r>
          </a:p>
        </p:txBody>
      </p:sp>
      <p:pic>
        <p:nvPicPr>
          <p:cNvPr id="7" name="Picture 6">
            <a:extLst>
              <a:ext uri="{FF2B5EF4-FFF2-40B4-BE49-F238E27FC236}">
                <a16:creationId xmlns:a16="http://schemas.microsoft.com/office/drawing/2014/main" id="{28A030FF-8D3F-0840-81DB-D55E9F4044BE}"/>
              </a:ext>
            </a:extLst>
          </p:cNvPr>
          <p:cNvPicPr>
            <a:picLocks noChangeAspect="1"/>
          </p:cNvPicPr>
          <p:nvPr/>
        </p:nvPicPr>
        <p:blipFill>
          <a:blip r:embed="rId3"/>
          <a:stretch>
            <a:fillRect/>
          </a:stretch>
        </p:blipFill>
        <p:spPr>
          <a:xfrm>
            <a:off x="643467" y="761505"/>
            <a:ext cx="10905066" cy="4516366"/>
          </a:xfrm>
          <a:prstGeom prst="rect">
            <a:avLst/>
          </a:prstGeom>
        </p:spPr>
      </p:pic>
    </p:spTree>
    <p:extLst>
      <p:ext uri="{BB962C8B-B14F-4D97-AF65-F5344CB8AC3E}">
        <p14:creationId xmlns:p14="http://schemas.microsoft.com/office/powerpoint/2010/main" val="206452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Audited Certification</a:t>
            </a:r>
            <a:endParaRPr sz="4400" b="0" i="0" u="none" strike="noStrike" cap="none" dirty="0">
              <a:solidFill>
                <a:srgbClr val="00B4C2"/>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E3C7FA8C-0415-4843-AD77-3D369D857CF4}"/>
              </a:ext>
            </a:extLst>
          </p:cNvPr>
          <p:cNvPicPr>
            <a:picLocks noChangeAspect="1"/>
          </p:cNvPicPr>
          <p:nvPr/>
        </p:nvPicPr>
        <p:blipFill>
          <a:blip r:embed="rId3"/>
          <a:stretch>
            <a:fillRect/>
          </a:stretch>
        </p:blipFill>
        <p:spPr>
          <a:xfrm>
            <a:off x="197097" y="2093738"/>
            <a:ext cx="5455917" cy="3641824"/>
          </a:xfrm>
          <a:prstGeom prst="rect">
            <a:avLst/>
          </a:prstGeom>
        </p:spPr>
      </p:pic>
      <p:pic>
        <p:nvPicPr>
          <p:cNvPr id="7" name="Picture 6">
            <a:extLst>
              <a:ext uri="{FF2B5EF4-FFF2-40B4-BE49-F238E27FC236}">
                <a16:creationId xmlns:a16="http://schemas.microsoft.com/office/drawing/2014/main" id="{482E0DD8-2EEA-694B-834A-5BCA72199234}"/>
              </a:ext>
            </a:extLst>
          </p:cNvPr>
          <p:cNvPicPr>
            <a:picLocks noChangeAspect="1"/>
          </p:cNvPicPr>
          <p:nvPr/>
        </p:nvPicPr>
        <p:blipFill>
          <a:blip r:embed="rId4"/>
          <a:stretch>
            <a:fillRect/>
          </a:stretch>
        </p:blipFill>
        <p:spPr>
          <a:xfrm>
            <a:off x="5921954" y="2536912"/>
            <a:ext cx="6089449" cy="2755475"/>
          </a:xfrm>
          <a:prstGeom prst="rect">
            <a:avLst/>
          </a:prstGeom>
        </p:spPr>
      </p:pic>
    </p:spTree>
    <p:extLst>
      <p:ext uri="{BB962C8B-B14F-4D97-AF65-F5344CB8AC3E}">
        <p14:creationId xmlns:p14="http://schemas.microsoft.com/office/powerpoint/2010/main" val="98089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1100"/>
              <a:buFont typeface="Calibri"/>
              <a:buNone/>
            </a:pPr>
            <a:r>
              <a:rPr lang="en-CA" dirty="0"/>
              <a:t>What is happening now</a:t>
            </a:r>
            <a:endParaRPr sz="44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4202598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7AD10C-C258-6C49-9872-2C177FD2B9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27</a:t>
            </a:fld>
            <a:endParaRPr lang="en-CA"/>
          </a:p>
        </p:txBody>
      </p:sp>
      <p:pic>
        <p:nvPicPr>
          <p:cNvPr id="3" name="Picture 2">
            <a:extLst>
              <a:ext uri="{FF2B5EF4-FFF2-40B4-BE49-F238E27FC236}">
                <a16:creationId xmlns:a16="http://schemas.microsoft.com/office/drawing/2014/main" id="{7765AF77-108C-484F-B1E3-3D61D1536CA0}"/>
              </a:ext>
            </a:extLst>
          </p:cNvPr>
          <p:cNvPicPr>
            <a:picLocks noChangeAspect="1"/>
          </p:cNvPicPr>
          <p:nvPr/>
        </p:nvPicPr>
        <p:blipFill>
          <a:blip r:embed="rId2"/>
          <a:stretch>
            <a:fillRect/>
          </a:stretch>
        </p:blipFill>
        <p:spPr>
          <a:xfrm>
            <a:off x="0" y="83816"/>
            <a:ext cx="12192000" cy="6690367"/>
          </a:xfrm>
          <a:prstGeom prst="rect">
            <a:avLst/>
          </a:prstGeom>
        </p:spPr>
      </p:pic>
    </p:spTree>
    <p:extLst>
      <p:ext uri="{BB962C8B-B14F-4D97-AF65-F5344CB8AC3E}">
        <p14:creationId xmlns:p14="http://schemas.microsoft.com/office/powerpoint/2010/main" val="1956076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7AD10C-C258-6C49-9872-2C177FD2B9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28</a:t>
            </a:fld>
            <a:endParaRPr lang="en-CA"/>
          </a:p>
        </p:txBody>
      </p:sp>
      <p:pic>
        <p:nvPicPr>
          <p:cNvPr id="3" name="Picture 2">
            <a:extLst>
              <a:ext uri="{FF2B5EF4-FFF2-40B4-BE49-F238E27FC236}">
                <a16:creationId xmlns:a16="http://schemas.microsoft.com/office/drawing/2014/main" id="{12B92DBB-B717-5543-8546-2F3C437B7709}"/>
              </a:ext>
            </a:extLst>
          </p:cNvPr>
          <p:cNvPicPr>
            <a:picLocks noChangeAspect="1"/>
          </p:cNvPicPr>
          <p:nvPr/>
        </p:nvPicPr>
        <p:blipFill>
          <a:blip r:embed="rId2"/>
          <a:stretch>
            <a:fillRect/>
          </a:stretch>
        </p:blipFill>
        <p:spPr>
          <a:xfrm>
            <a:off x="370224" y="0"/>
            <a:ext cx="11451552" cy="6740897"/>
          </a:xfrm>
          <a:prstGeom prst="rect">
            <a:avLst/>
          </a:prstGeom>
        </p:spPr>
      </p:pic>
    </p:spTree>
    <p:extLst>
      <p:ext uri="{BB962C8B-B14F-4D97-AF65-F5344CB8AC3E}">
        <p14:creationId xmlns:p14="http://schemas.microsoft.com/office/powerpoint/2010/main" val="3830916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7AD10C-C258-6C49-9872-2C177FD2B9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29</a:t>
            </a:fld>
            <a:endParaRPr lang="en-CA"/>
          </a:p>
        </p:txBody>
      </p:sp>
      <p:pic>
        <p:nvPicPr>
          <p:cNvPr id="5" name="Picture 4">
            <a:extLst>
              <a:ext uri="{FF2B5EF4-FFF2-40B4-BE49-F238E27FC236}">
                <a16:creationId xmlns:a16="http://schemas.microsoft.com/office/drawing/2014/main" id="{D89BC444-CED1-E04F-910F-8EC379F5EBEB}"/>
              </a:ext>
            </a:extLst>
          </p:cNvPr>
          <p:cNvPicPr>
            <a:picLocks noChangeAspect="1"/>
          </p:cNvPicPr>
          <p:nvPr/>
        </p:nvPicPr>
        <p:blipFill>
          <a:blip r:embed="rId2"/>
          <a:stretch>
            <a:fillRect/>
          </a:stretch>
        </p:blipFill>
        <p:spPr>
          <a:xfrm>
            <a:off x="627741" y="155055"/>
            <a:ext cx="10936517" cy="6445770"/>
          </a:xfrm>
          <a:prstGeom prst="rect">
            <a:avLst/>
          </a:prstGeom>
        </p:spPr>
      </p:pic>
    </p:spTree>
    <p:extLst>
      <p:ext uri="{BB962C8B-B14F-4D97-AF65-F5344CB8AC3E}">
        <p14:creationId xmlns:p14="http://schemas.microsoft.com/office/powerpoint/2010/main" val="126245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pic>
        <p:nvPicPr>
          <p:cNvPr id="6" name="Picture 5">
            <a:extLst>
              <a:ext uri="{FF2B5EF4-FFF2-40B4-BE49-F238E27FC236}">
                <a16:creationId xmlns:a16="http://schemas.microsoft.com/office/drawing/2014/main" id="{327B2001-BBC5-4B42-97EC-0169D8E50BEA}"/>
              </a:ext>
            </a:extLst>
          </p:cNvPr>
          <p:cNvPicPr>
            <a:picLocks noChangeAspect="1"/>
          </p:cNvPicPr>
          <p:nvPr/>
        </p:nvPicPr>
        <p:blipFill>
          <a:blip r:embed="rId3"/>
          <a:stretch>
            <a:fillRect/>
          </a:stretch>
        </p:blipFill>
        <p:spPr>
          <a:xfrm>
            <a:off x="484632" y="1752515"/>
            <a:ext cx="2560320" cy="3346823"/>
          </a:xfrm>
          <a:prstGeom prst="rect">
            <a:avLst/>
          </a:prstGeom>
        </p:spPr>
      </p:pic>
      <p:cxnSp>
        <p:nvCxnSpPr>
          <p:cNvPr id="108" name="Straight Connector 107">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013700-714B-994E-B828-8A05AE147E05}"/>
              </a:ext>
            </a:extLst>
          </p:cNvPr>
          <p:cNvPicPr>
            <a:picLocks noChangeAspect="1"/>
          </p:cNvPicPr>
          <p:nvPr/>
        </p:nvPicPr>
        <p:blipFill>
          <a:blip r:embed="rId3"/>
          <a:stretch>
            <a:fillRect/>
          </a:stretch>
        </p:blipFill>
        <p:spPr>
          <a:xfrm>
            <a:off x="3354631" y="1752515"/>
            <a:ext cx="2560320" cy="3346823"/>
          </a:xfrm>
          <a:prstGeom prst="rect">
            <a:avLst/>
          </a:prstGeom>
        </p:spPr>
      </p:pic>
      <p:cxnSp>
        <p:nvCxnSpPr>
          <p:cNvPr id="110" name="Straight Connector 109">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447045-FE44-7C4B-853A-ACFEBF9AF8DB}"/>
              </a:ext>
            </a:extLst>
          </p:cNvPr>
          <p:cNvPicPr>
            <a:picLocks noChangeAspect="1"/>
          </p:cNvPicPr>
          <p:nvPr/>
        </p:nvPicPr>
        <p:blipFill>
          <a:blip r:embed="rId4"/>
          <a:stretch>
            <a:fillRect/>
          </a:stretch>
        </p:blipFill>
        <p:spPr>
          <a:xfrm>
            <a:off x="6235726" y="1763382"/>
            <a:ext cx="2560320" cy="3325090"/>
          </a:xfrm>
          <a:prstGeom prst="rect">
            <a:avLst/>
          </a:prstGeom>
        </p:spPr>
      </p:pic>
      <p:cxnSp>
        <p:nvCxnSpPr>
          <p:cNvPr id="112" name="Straight Connector 111">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83633B6-0588-8B46-9E82-7692D8B70D66}"/>
              </a:ext>
            </a:extLst>
          </p:cNvPr>
          <p:cNvPicPr>
            <a:picLocks noChangeAspect="1"/>
          </p:cNvPicPr>
          <p:nvPr/>
        </p:nvPicPr>
        <p:blipFill>
          <a:blip r:embed="rId5"/>
          <a:stretch>
            <a:fillRect/>
          </a:stretch>
        </p:blipFill>
        <p:spPr>
          <a:xfrm>
            <a:off x="9120662" y="1906449"/>
            <a:ext cx="2560320" cy="3038956"/>
          </a:xfrm>
          <a:prstGeom prst="rect">
            <a:avLst/>
          </a:prstGeom>
        </p:spPr>
      </p:pic>
    </p:spTree>
    <p:extLst>
      <p:ext uri="{BB962C8B-B14F-4D97-AF65-F5344CB8AC3E}">
        <p14:creationId xmlns:p14="http://schemas.microsoft.com/office/powerpoint/2010/main" val="8679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7713A-078E-014A-AC1F-3BB8ADEE6ABA}"/>
              </a:ext>
            </a:extLst>
          </p:cNvPr>
          <p:cNvPicPr>
            <a:picLocks noChangeAspect="1"/>
          </p:cNvPicPr>
          <p:nvPr/>
        </p:nvPicPr>
        <p:blipFill>
          <a:blip r:embed="rId2"/>
          <a:stretch>
            <a:fillRect/>
          </a:stretch>
        </p:blipFill>
        <p:spPr>
          <a:xfrm>
            <a:off x="1593641" y="0"/>
            <a:ext cx="9004717" cy="6594090"/>
          </a:xfrm>
          <a:prstGeom prst="rect">
            <a:avLst/>
          </a:prstGeom>
        </p:spPr>
      </p:pic>
    </p:spTree>
    <p:extLst>
      <p:ext uri="{BB962C8B-B14F-4D97-AF65-F5344CB8AC3E}">
        <p14:creationId xmlns:p14="http://schemas.microsoft.com/office/powerpoint/2010/main" val="3222926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7AD10C-C258-6C49-9872-2C177FD2B9B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31</a:t>
            </a:fld>
            <a:endParaRPr lang="en-CA"/>
          </a:p>
        </p:txBody>
      </p:sp>
      <p:pic>
        <p:nvPicPr>
          <p:cNvPr id="3" name="Picture 2">
            <a:extLst>
              <a:ext uri="{FF2B5EF4-FFF2-40B4-BE49-F238E27FC236}">
                <a16:creationId xmlns:a16="http://schemas.microsoft.com/office/drawing/2014/main" id="{63C9AFAA-8C38-3B49-9CF0-3F048D671408}"/>
              </a:ext>
            </a:extLst>
          </p:cNvPr>
          <p:cNvPicPr>
            <a:picLocks noChangeAspect="1"/>
          </p:cNvPicPr>
          <p:nvPr/>
        </p:nvPicPr>
        <p:blipFill>
          <a:blip r:embed="rId2"/>
          <a:stretch>
            <a:fillRect/>
          </a:stretch>
        </p:blipFill>
        <p:spPr>
          <a:xfrm>
            <a:off x="128294" y="117802"/>
            <a:ext cx="11935411" cy="6483023"/>
          </a:xfrm>
          <a:prstGeom prst="rect">
            <a:avLst/>
          </a:prstGeom>
        </p:spPr>
      </p:pic>
    </p:spTree>
    <p:extLst>
      <p:ext uri="{BB962C8B-B14F-4D97-AF65-F5344CB8AC3E}">
        <p14:creationId xmlns:p14="http://schemas.microsoft.com/office/powerpoint/2010/main" val="1579844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FEF411-1C0F-C142-A7E4-CCA94ACC24B1}"/>
              </a:ext>
            </a:extLst>
          </p:cNvPr>
          <p:cNvPicPr>
            <a:picLocks noChangeAspect="1"/>
          </p:cNvPicPr>
          <p:nvPr/>
        </p:nvPicPr>
        <p:blipFill rotWithShape="1">
          <a:blip r:embed="rId3"/>
          <a:srcRect b="6250"/>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DC7AD10C-C258-6C49-9872-2C177FD2B9B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a:solidFill>
                  <a:srgbClr val="FFFFFF"/>
                </a:solidFill>
                <a:latin typeface="+mn-lt"/>
                <a:ea typeface="+mn-ea"/>
                <a:cs typeface="+mn-cs"/>
              </a:rPr>
              <a:pPr lvl="0" indent="0">
                <a:spcBef>
                  <a:spcPts val="0"/>
                </a:spcBef>
                <a:spcAft>
                  <a:spcPts val="600"/>
                </a:spcAft>
                <a:buNone/>
              </a:pPr>
              <a:t>32</a:t>
            </a:fld>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313941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a:solidFill>
                  <a:srgbClr val="00B4C2"/>
                </a:solidFill>
                <a:latin typeface="Calibri"/>
                <a:ea typeface="Calibri"/>
                <a:cs typeface="Calibri"/>
                <a:sym typeface="Calibri"/>
              </a:rPr>
              <a:t>Be part of this</a:t>
            </a:r>
            <a:endParaRPr sz="4400" b="0" i="0" u="none" strike="noStrike" cap="none">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Join the community:</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3"/>
              </a:rPr>
              <a:t>https://www.openchainproject.org/community</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Self-certify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dirty="0" err="1"/>
              <a:t>c</a:t>
            </a:r>
            <a:r>
              <a:rPr lang="en-CA" sz="4400" b="0" i="0" u="none" strike="noStrike" cap="none" dirty="0" err="1">
                <a:solidFill>
                  <a:schemeClr val="lt1"/>
                </a:solidFill>
                <a:latin typeface="Calibri"/>
                <a:ea typeface="Calibri"/>
                <a:cs typeface="Calibri"/>
                <a:sym typeface="Calibri"/>
              </a:rPr>
              <a:t>oughlan@linux.com</a:t>
            </a:r>
            <a:endParaRPr sz="4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Compliance </a:t>
            </a:r>
            <a:r>
              <a:rPr lang="mr-IN" sz="3600" b="0" i="0" u="none" strike="noStrike" cap="none" dirty="0">
                <a:solidFill>
                  <a:srgbClr val="00B4C2"/>
                </a:solidFill>
                <a:latin typeface="Calibri"/>
                <a:ea typeface="Calibri"/>
                <a:cs typeface="Calibri"/>
                <a:sym typeface="Calibri"/>
              </a:rPr>
              <a:t>–</a:t>
            </a:r>
            <a:r>
              <a:rPr lang="en-CA" sz="3600" b="0" i="0" u="none" strike="noStrike" cap="none" dirty="0">
                <a:solidFill>
                  <a:srgbClr val="00B4C2"/>
                </a:solidFill>
                <a:latin typeface="Calibri"/>
                <a:ea typeface="Calibri"/>
                <a:cs typeface="Calibri"/>
                <a:sym typeface="Calibri"/>
              </a:rPr>
              <a:t> A gateway </a:t>
            </a:r>
            <a:r>
              <a:rPr lang="en-CA" dirty="0"/>
              <a:t>t</a:t>
            </a:r>
            <a:r>
              <a:rPr lang="en-CA" sz="3600" b="0" i="0" u="none" strike="noStrike" cap="none" dirty="0">
                <a:solidFill>
                  <a:srgbClr val="00B4C2"/>
                </a:solidFill>
                <a:latin typeface="Calibri"/>
                <a:ea typeface="Calibri"/>
                <a:cs typeface="Calibri"/>
                <a:sym typeface="Calibri"/>
              </a:rPr>
              <a:t>o </a:t>
            </a:r>
            <a:r>
              <a:rPr lang="en-CA" dirty="0"/>
              <a:t>a</a:t>
            </a:r>
            <a:r>
              <a:rPr lang="en-CA" sz="3600" b="0" i="0" u="none" strike="noStrike" cap="none" dirty="0">
                <a:solidFill>
                  <a:srgbClr val="00B4C2"/>
                </a:solidFill>
                <a:latin typeface="Calibri"/>
                <a:ea typeface="Calibri"/>
                <a:cs typeface="Calibri"/>
                <a:sym typeface="Calibri"/>
              </a:rPr>
              <a:t>ccess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11191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How do I trust my open source supply chain?</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391770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for a quality compliance program. </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sz="3600" b="0" i="0" u="none" strike="noStrike" cap="none" dirty="0">
                <a:solidFill>
                  <a:srgbClr val="00B4C2"/>
                </a:solidFill>
                <a:latin typeface="Calibri"/>
                <a:ea typeface="Calibri"/>
                <a:cs typeface="Calibri"/>
                <a:sym typeface="Calibri"/>
              </a:rPr>
              <a:t>OpenChain is a simple, effective standard for of all sizes organizations in all markets.</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61942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2"/>
          <p:cNvSpPr/>
          <p:nvPr/>
        </p:nvSpPr>
        <p:spPr>
          <a:xfrm flipH="1">
            <a:off x="3053883" y="1489591"/>
            <a:ext cx="5738335" cy="3674065"/>
          </a:xfrm>
          <a:prstGeom prst="ellipse">
            <a:avLst/>
          </a:prstGeom>
          <a:gradFill>
            <a:gsLst>
              <a:gs pos="0">
                <a:srgbClr val="489BE7"/>
              </a:gs>
              <a:gs pos="100000">
                <a:srgbClr val="91CCFF"/>
              </a:gs>
            </a:gsLst>
            <a:lin ang="16200000" scaled="0"/>
          </a:gradFill>
          <a:ln w="9525" cap="flat" cmpd="sng">
            <a:solidFill>
              <a:srgbClr val="5597D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Training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Policy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600"/>
              <a:buFont typeface="Arial"/>
              <a:buNone/>
            </a:pPr>
            <a:r>
              <a:rPr lang="en-CA" sz="3600" b="0" i="0" u="none" strike="noStrike" cap="none" dirty="0">
                <a:solidFill>
                  <a:schemeClr val="lt1"/>
                </a:solidFill>
                <a:latin typeface="Arial"/>
                <a:ea typeface="Arial"/>
                <a:cs typeface="Arial"/>
                <a:sym typeface="Arial"/>
              </a:rPr>
              <a:t>Process</a:t>
            </a:r>
            <a:endParaRPr sz="3600" b="0" i="0" u="none" strike="noStrike" cap="none" dirty="0">
              <a:solidFill>
                <a:schemeClr val="lt1"/>
              </a:solidFill>
              <a:latin typeface="Arial"/>
              <a:ea typeface="Arial"/>
              <a:cs typeface="Arial"/>
              <a:sym typeface="Arial"/>
            </a:endParaRPr>
          </a:p>
        </p:txBody>
      </p:sp>
      <p:sp>
        <p:nvSpPr>
          <p:cNvPr id="190" name="Google Shape;190;p22"/>
          <p:cNvSpPr txBox="1"/>
          <p:nvPr/>
        </p:nvSpPr>
        <p:spPr>
          <a:xfrm>
            <a:off x="222007" y="2979183"/>
            <a:ext cx="185346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Inbound</a:t>
            </a:r>
            <a:endParaRPr sz="3600" b="0" i="0" u="none" strike="noStrike" cap="none">
              <a:solidFill>
                <a:srgbClr val="000000"/>
              </a:solidFill>
              <a:latin typeface="Arial"/>
              <a:ea typeface="Arial"/>
              <a:cs typeface="Arial"/>
              <a:sym typeface="Arial"/>
            </a:endParaRPr>
          </a:p>
        </p:txBody>
      </p:sp>
      <p:sp>
        <p:nvSpPr>
          <p:cNvPr id="191" name="Google Shape;191;p22"/>
          <p:cNvSpPr txBox="1"/>
          <p:nvPr/>
        </p:nvSpPr>
        <p:spPr>
          <a:xfrm>
            <a:off x="9753899" y="2994863"/>
            <a:ext cx="221256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CA" sz="3600" b="0" i="0" u="none" strike="noStrike" cap="none">
                <a:solidFill>
                  <a:srgbClr val="000000"/>
                </a:solidFill>
                <a:latin typeface="Arial"/>
                <a:ea typeface="Arial"/>
                <a:cs typeface="Arial"/>
                <a:sym typeface="Arial"/>
              </a:rPr>
              <a:t>Outbound</a:t>
            </a:r>
            <a:endParaRPr sz="3600" b="0" i="0" u="none" strike="noStrike" cap="none">
              <a:solidFill>
                <a:srgbClr val="000000"/>
              </a:solidFill>
              <a:latin typeface="Arial"/>
              <a:ea typeface="Arial"/>
              <a:cs typeface="Arial"/>
              <a:sym typeface="Arial"/>
            </a:endParaRPr>
          </a:p>
        </p:txBody>
      </p:sp>
      <p:sp>
        <p:nvSpPr>
          <p:cNvPr id="192" name="Google Shape;192;p22"/>
          <p:cNvSpPr/>
          <p:nvPr/>
        </p:nvSpPr>
        <p:spPr>
          <a:xfrm>
            <a:off x="8792218"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3" name="Google Shape;193;p22"/>
          <p:cNvSpPr/>
          <p:nvPr/>
        </p:nvSpPr>
        <p:spPr>
          <a:xfrm>
            <a:off x="2075475" y="3093842"/>
            <a:ext cx="978408" cy="484632"/>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900"/>
              <a:buFont typeface="Arial"/>
              <a:buNone/>
            </a:pPr>
            <a:r>
              <a:rPr lang="en-CA" sz="3600" b="0" i="0" u="none" strike="noStrike" cap="none" dirty="0">
                <a:solidFill>
                  <a:srgbClr val="00B4C2"/>
                </a:solidFill>
                <a:latin typeface="Calibri"/>
                <a:ea typeface="Calibri"/>
                <a:cs typeface="Calibri"/>
                <a:sym typeface="Calibri"/>
              </a:rPr>
              <a:t>Companies have the flexibility to decide the content of each specific process, policies and training.</a:t>
            </a:r>
            <a:endParaRPr sz="3600" b="0" i="0" u="none" strike="noStrike" cap="none" dirty="0">
              <a:solidFill>
                <a:srgbClr val="00B4C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1306</Words>
  <Application>Microsoft Macintosh PowerPoint</Application>
  <PresentationFormat>Widescreen</PresentationFormat>
  <Paragraphs>99</Paragraphs>
  <Slides>34</Slides>
  <Notes>29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34</vt:i4>
      </vt:variant>
    </vt:vector>
  </HeadingPairs>
  <TitlesOfParts>
    <vt:vector size="38" baseType="lpstr">
      <vt:lpstr>Arial</vt:lpstr>
      <vt:lpstr>Calibri</vt:lpstr>
      <vt:lpstr>Office Theme</vt:lpstr>
      <vt:lpstr>Office Theme</vt:lpstr>
      <vt:lpstr>PowerPoint Presentation</vt:lpstr>
      <vt:lpstr>PowerPoint Presentation</vt:lpstr>
      <vt:lpstr>PowerPoint Presentation</vt:lpstr>
      <vt:lpstr>Compliance – A gateway to access</vt:lpstr>
      <vt:lpstr>How do I trust my open source supply chain?</vt:lpstr>
      <vt:lpstr>The OpenChain Project defines the key requirements for a quality compliance program. </vt:lpstr>
      <vt:lpstr>OpenChain is a simple, effective standard for of all sizes organizations in all markets.</vt:lpstr>
      <vt:lpstr>PowerPoint Presentation</vt:lpstr>
      <vt:lpstr>Companies have the flexibility to decide the content of each specific process, policies and training.</vt:lpstr>
      <vt:lpstr>PowerPoint Presentation</vt:lpstr>
      <vt:lpstr>If a company can answer “Yes” to each question they are OpenChain Conformant.</vt:lpstr>
      <vt:lpstr>PowerPoint Presentation</vt:lpstr>
      <vt:lpstr>PowerPoint Presentation</vt:lpstr>
      <vt:lpstr>The OpenChain Project provides reference material to help with conformance.</vt:lpstr>
      <vt:lpstr>PowerPoint Presentation</vt:lpstr>
      <vt:lpstr>PowerPoint Presentation</vt:lpstr>
      <vt:lpstr>PowerPoint Presentation</vt:lpstr>
      <vt:lpstr>PowerPoint Presentation</vt:lpstr>
      <vt:lpstr>PowerPoint Presentation</vt:lpstr>
      <vt:lpstr>Work Teams supporting OpenChain:</vt:lpstr>
      <vt:lpstr>PowerPoint Presentation</vt:lpstr>
      <vt:lpstr>Recent Progress</vt:lpstr>
      <vt:lpstr>Meetings in Japan</vt:lpstr>
      <vt:lpstr>Japanese Mailing List</vt:lpstr>
      <vt:lpstr>Audited Certification</vt:lpstr>
      <vt:lpstr>What is happening now</vt:lpstr>
      <vt:lpstr>PowerPoint Presentation</vt:lpstr>
      <vt:lpstr>PowerPoint Presentation</vt:lpstr>
      <vt:lpstr>PowerPoint Presentation</vt:lpstr>
      <vt:lpstr>PowerPoint Presentation</vt:lpstr>
      <vt:lpstr>PowerPoint Presentation</vt:lpstr>
      <vt:lpstr>PowerPoint Presentation</vt:lpstr>
      <vt:lpstr>Be part of this</vt:lpstr>
      <vt:lpstr>coughlan@linux.com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Microsoft Office User</cp:lastModifiedBy>
  <cp:revision>5</cp:revision>
  <dcterms:created xsi:type="dcterms:W3CDTF">2019-02-07T11:57:16Z</dcterms:created>
  <dcterms:modified xsi:type="dcterms:W3CDTF">2019-02-19T23:10:02Z</dcterms:modified>
</cp:coreProperties>
</file>